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9144000"/>
  <p:notesSz cx="6858000" cy="9144000"/>
  <p:embeddedFontLst>
    <p:embeddedFont>
      <p:font typeface="Cousine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font" Target="fonts/Cousine-bold.fntdata"/><Relationship Id="rId10" Type="http://schemas.openxmlformats.org/officeDocument/2006/relationships/slide" Target="slides/slide6.xml"/><Relationship Id="rId21" Type="http://schemas.openxmlformats.org/officeDocument/2006/relationships/font" Target="fonts/Cousine-regular.fntdata"/><Relationship Id="rId13" Type="http://schemas.openxmlformats.org/officeDocument/2006/relationships/slide" Target="slides/slide9.xml"/><Relationship Id="rId24" Type="http://schemas.openxmlformats.org/officeDocument/2006/relationships/font" Target="fonts/Cousine-boldItalic.fntdata"/><Relationship Id="rId12" Type="http://schemas.openxmlformats.org/officeDocument/2006/relationships/slide" Target="slides/slide8.xml"/><Relationship Id="rId23" Type="http://schemas.openxmlformats.org/officeDocument/2006/relationships/font" Target="fonts/Cousine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788cf0a9c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788cf0a9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6686a969b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6686a969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99aa45c8f_3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99aa45c8f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6686a969b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6686a969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3a19fff3a_3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3a19fff3a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a19fff3a_3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a19fff3a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3a19fff3a_3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3a19fff3a_3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3a19fff3a_3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3a19fff3a_3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46686a969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46686a96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3a19fff3a_1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3a19fff3a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6686a969b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6686a969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3a19fff3a_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3a19fff3a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6686a969b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6686a969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99aa45c8f_1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99aa45c8f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Kayla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Trevor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Darren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Jonathan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99aa45c8f_1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99aa45c8f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99aa45c8f_1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99aa45c8f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914400" y="4279286"/>
            <a:ext cx="72126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b="1"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b="1"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b="1"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b="1"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b="1"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b="1"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b="1"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b="1"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b="1" sz="50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 rot="5400000">
            <a:off x="4511746" y="2218169"/>
            <a:ext cx="123450" cy="7106862"/>
          </a:xfrm>
          <a:custGeom>
            <a:rect b="b" l="l" r="r" t="t"/>
            <a:pathLst>
              <a:path extrusionOk="0" h="91029" w="4938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3" name="Google Shape;13;p2"/>
          <p:cNvSpPr/>
          <p:nvPr/>
        </p:nvSpPr>
        <p:spPr>
          <a:xfrm rot="10800000">
            <a:off x="671075" y="4860025"/>
            <a:ext cx="1326900" cy="13269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triangle"/>
            <a:tailEnd len="sm" w="sm" type="triangl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" name="Google Shape;14;p2"/>
          <p:cNvCxnSpPr/>
          <p:nvPr/>
        </p:nvCxnSpPr>
        <p:spPr>
          <a:xfrm>
            <a:off x="8365300" y="3066475"/>
            <a:ext cx="0" cy="2766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15" name="Google Shape;15;p2"/>
          <p:cNvSpPr/>
          <p:nvPr/>
        </p:nvSpPr>
        <p:spPr>
          <a:xfrm rot="-5400000">
            <a:off x="4510271" y="-439081"/>
            <a:ext cx="123450" cy="7106862"/>
          </a:xfrm>
          <a:custGeom>
            <a:rect b="b" l="l" r="r" t="t"/>
            <a:pathLst>
              <a:path extrusionOk="0" h="91029" w="4938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dashDot"/>
            <a:miter lim="8000"/>
            <a:headEnd len="med" w="med" type="none"/>
            <a:tailEnd len="med" w="med" type="none"/>
          </a:ln>
        </p:spPr>
      </p:sp>
      <p:sp>
        <p:nvSpPr>
          <p:cNvPr id="16" name="Google Shape;16;p2"/>
          <p:cNvSpPr/>
          <p:nvPr/>
        </p:nvSpPr>
        <p:spPr>
          <a:xfrm>
            <a:off x="7039675" y="2497866"/>
            <a:ext cx="1714200" cy="1714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triangle"/>
            <a:tailEnd len="sm" w="sm" type="triangl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 rot="5400000">
            <a:off x="4511746" y="450463"/>
            <a:ext cx="123450" cy="7106862"/>
          </a:xfrm>
          <a:custGeom>
            <a:rect b="b" l="l" r="r" t="t"/>
            <a:pathLst>
              <a:path extrusionOk="0" h="91029" w="4938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9" name="Google Shape;19;p3"/>
          <p:cNvSpPr/>
          <p:nvPr/>
        </p:nvSpPr>
        <p:spPr>
          <a:xfrm rot="-5400000">
            <a:off x="663525" y="1362719"/>
            <a:ext cx="1326900" cy="13269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triangle"/>
            <a:tailEnd len="sm" w="sm" type="triangl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" name="Google Shape;20;p3"/>
          <p:cNvCxnSpPr/>
          <p:nvPr/>
        </p:nvCxnSpPr>
        <p:spPr>
          <a:xfrm>
            <a:off x="8365300" y="1793734"/>
            <a:ext cx="0" cy="2262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21" name="Google Shape;21;p3"/>
          <p:cNvSpPr/>
          <p:nvPr/>
        </p:nvSpPr>
        <p:spPr>
          <a:xfrm rot="-5400000">
            <a:off x="4510271" y="-1711822"/>
            <a:ext cx="123450" cy="7106862"/>
          </a:xfrm>
          <a:custGeom>
            <a:rect b="b" l="l" r="r" t="t"/>
            <a:pathLst>
              <a:path extrusionOk="0" h="91029" w="4938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dashDot"/>
            <a:miter lim="8000"/>
            <a:headEnd len="med" w="med" type="none"/>
            <a:tailEnd len="med" w="med" type="none"/>
          </a:ln>
        </p:spPr>
      </p:sp>
      <p:sp>
        <p:nvSpPr>
          <p:cNvPr id="22" name="Google Shape;22;p3"/>
          <p:cNvSpPr/>
          <p:nvPr/>
        </p:nvSpPr>
        <p:spPr>
          <a:xfrm rot="5400000">
            <a:off x="6661378" y="3883740"/>
            <a:ext cx="1714200" cy="1714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triangle"/>
            <a:tailEnd len="sm" w="sm" type="triangl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ctrTitle"/>
          </p:nvPr>
        </p:nvSpPr>
        <p:spPr>
          <a:xfrm>
            <a:off x="921200" y="2012275"/>
            <a:ext cx="7205700" cy="15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4698564" y="4145091"/>
            <a:ext cx="35424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idx="1" type="body"/>
          </p:nvPr>
        </p:nvSpPr>
        <p:spPr>
          <a:xfrm>
            <a:off x="1413600" y="3187200"/>
            <a:ext cx="6316800" cy="10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Char char="▪"/>
              <a:defRPr b="1" sz="2400"/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Char char="▫"/>
              <a:defRPr b="1"/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b="1"/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 b="1" sz="2400"/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 b="1" sz="2400"/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b="1" sz="2400"/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 b="1" sz="2400"/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 b="1" sz="2400"/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b="1" sz="2400"/>
            </a:lvl9pPr>
          </a:lstStyle>
          <a:p/>
        </p:txBody>
      </p:sp>
      <p:grpSp>
        <p:nvGrpSpPr>
          <p:cNvPr id="27" name="Google Shape;27;p4"/>
          <p:cNvGrpSpPr/>
          <p:nvPr/>
        </p:nvGrpSpPr>
        <p:grpSpPr>
          <a:xfrm>
            <a:off x="3770056" y="1437725"/>
            <a:ext cx="1580939" cy="1544725"/>
            <a:chOff x="3754950" y="1132925"/>
            <a:chExt cx="1580939" cy="1544725"/>
          </a:xfrm>
        </p:grpSpPr>
        <p:sp>
          <p:nvSpPr>
            <p:cNvPr id="28" name="Google Shape;28;p4"/>
            <p:cNvSpPr/>
            <p:nvPr/>
          </p:nvSpPr>
          <p:spPr>
            <a:xfrm>
              <a:off x="3907350" y="1285321"/>
              <a:ext cx="1329300" cy="1329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 rot="-5400000">
              <a:off x="3754950" y="1132925"/>
              <a:ext cx="1480500" cy="14805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FFFFFF"/>
              </a:solidFill>
              <a:prstDash val="dash"/>
              <a:round/>
              <a:headEnd len="sm" w="sm" type="triangle"/>
              <a:tailEnd len="sm" w="sm" type="triangl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" name="Google Shape;30;p4"/>
            <p:cNvCxnSpPr>
              <a:endCxn id="28" idx="1"/>
            </p:cNvCxnSpPr>
            <p:nvPr/>
          </p:nvCxnSpPr>
          <p:spPr>
            <a:xfrm>
              <a:off x="3890221" y="1268193"/>
              <a:ext cx="211800" cy="2118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31" name="Google Shape;31;p4"/>
            <p:cNvCxnSpPr/>
            <p:nvPr/>
          </p:nvCxnSpPr>
          <p:spPr>
            <a:xfrm>
              <a:off x="5335889" y="1276425"/>
              <a:ext cx="0" cy="1393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triangle"/>
              <a:tailEnd len="sm" w="sm" type="triangle"/>
            </a:ln>
          </p:spPr>
        </p:cxnSp>
        <p:sp>
          <p:nvSpPr>
            <p:cNvPr id="32" name="Google Shape;32;p4"/>
            <p:cNvSpPr/>
            <p:nvPr/>
          </p:nvSpPr>
          <p:spPr>
            <a:xfrm>
              <a:off x="4222975" y="1683233"/>
              <a:ext cx="698050" cy="549925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 cap="flat" cmpd="sng" w="1905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noFill/>
                  <a:latin typeface="Arial"/>
                </a:rPr>
                <a:t>“</a:t>
              </a:r>
            </a:p>
          </p:txBody>
        </p:sp>
        <p:cxnSp>
          <p:nvCxnSpPr>
            <p:cNvPr id="33" name="Google Shape;33;p4"/>
            <p:cNvCxnSpPr>
              <a:stCxn id="28" idx="5"/>
            </p:cNvCxnSpPr>
            <p:nvPr/>
          </p:nvCxnSpPr>
          <p:spPr>
            <a:xfrm>
              <a:off x="5041979" y="2419950"/>
              <a:ext cx="253800" cy="257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34" name="Google Shape;34;p4"/>
            <p:cNvCxnSpPr/>
            <p:nvPr/>
          </p:nvCxnSpPr>
          <p:spPr>
            <a:xfrm>
              <a:off x="4244700" y="1591869"/>
              <a:ext cx="6546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triangle"/>
              <a:tailEnd len="sm" w="sm" type="triangl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title"/>
          </p:nvPr>
        </p:nvSpPr>
        <p:spPr>
          <a:xfrm>
            <a:off x="404330" y="658442"/>
            <a:ext cx="82296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343225" y="1500000"/>
            <a:ext cx="8290800" cy="48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▪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404330" y="658442"/>
            <a:ext cx="82296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420778" y="1653070"/>
            <a:ext cx="39945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2" type="body"/>
          </p:nvPr>
        </p:nvSpPr>
        <p:spPr>
          <a:xfrm>
            <a:off x="4731381" y="1653070"/>
            <a:ext cx="39945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title"/>
          </p:nvPr>
        </p:nvSpPr>
        <p:spPr>
          <a:xfrm>
            <a:off x="404330" y="658442"/>
            <a:ext cx="82296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457200" y="1645524"/>
            <a:ext cx="2631900" cy="44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2" type="body"/>
          </p:nvPr>
        </p:nvSpPr>
        <p:spPr>
          <a:xfrm>
            <a:off x="3223964" y="1645524"/>
            <a:ext cx="2631900" cy="44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3" type="body"/>
          </p:nvPr>
        </p:nvSpPr>
        <p:spPr>
          <a:xfrm>
            <a:off x="5990727" y="1645524"/>
            <a:ext cx="2631900" cy="44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404330" y="658442"/>
            <a:ext cx="82296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idx="1" type="body"/>
          </p:nvPr>
        </p:nvSpPr>
        <p:spPr>
          <a:xfrm>
            <a:off x="457200" y="5875079"/>
            <a:ext cx="82296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3D85C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ueprint.png" id="6" name="Google Shape;6;p1"/>
          <p:cNvPicPr preferRelativeResize="0"/>
          <p:nvPr/>
        </p:nvPicPr>
        <p:blipFill rotWithShape="1">
          <a:blip r:embed="rId1">
            <a:alphaModFix/>
          </a:blip>
          <a:srcRect b="3297" l="0" r="3297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128400" y="128397"/>
            <a:ext cx="8889600" cy="65937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404330" y="658442"/>
            <a:ext cx="82296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" type="body"/>
          </p:nvPr>
        </p:nvSpPr>
        <p:spPr>
          <a:xfrm>
            <a:off x="457200" y="1500000"/>
            <a:ext cx="8229600" cy="48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usine"/>
              <a:buChar char="▪"/>
              <a:defRPr sz="30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usine"/>
              <a:buChar char="▫"/>
              <a:defRPr sz="24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usine"/>
              <a:buChar char="■"/>
              <a:defRPr sz="24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usine"/>
              <a:buChar char="●"/>
              <a:defRPr sz="18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usine"/>
              <a:buChar char="○"/>
              <a:defRPr sz="18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usine"/>
              <a:buChar char="■"/>
              <a:defRPr sz="18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usine"/>
              <a:buChar char="●"/>
              <a:defRPr sz="18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usine"/>
              <a:buChar char="○"/>
              <a:defRPr sz="18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usine"/>
              <a:buChar char="■"/>
              <a:defRPr sz="18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Relationship Id="rId4" Type="http://schemas.openxmlformats.org/officeDocument/2006/relationships/image" Target="../media/image12.jpg"/><Relationship Id="rId5" Type="http://schemas.openxmlformats.org/officeDocument/2006/relationships/image" Target="../media/image11.jpg"/><Relationship Id="rId6" Type="http://schemas.openxmlformats.org/officeDocument/2006/relationships/image" Target="../media/image1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Relationship Id="rId4" Type="http://schemas.openxmlformats.org/officeDocument/2006/relationships/image" Target="../media/image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3.jpg"/><Relationship Id="rId5" Type="http://schemas.openxmlformats.org/officeDocument/2006/relationships/image" Target="../media/image8.jpg"/><Relationship Id="rId6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Relationship Id="rId4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type="ctrTitle"/>
          </p:nvPr>
        </p:nvSpPr>
        <p:spPr>
          <a:xfrm>
            <a:off x="921200" y="2073275"/>
            <a:ext cx="7205700" cy="15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Design III Final Presentation</a:t>
            </a:r>
            <a:endParaRPr sz="5000"/>
          </a:p>
        </p:txBody>
      </p:sp>
      <p:sp>
        <p:nvSpPr>
          <p:cNvPr id="57" name="Google Shape;57;p11"/>
          <p:cNvSpPr txBox="1"/>
          <p:nvPr>
            <p:ph idx="1" type="subTitle"/>
          </p:nvPr>
        </p:nvSpPr>
        <p:spPr>
          <a:xfrm>
            <a:off x="4698564" y="4145091"/>
            <a:ext cx="35424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Kayla Gorrell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Trevor Dawideit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Jonathan Joshua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Darren George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ctrTitle"/>
          </p:nvPr>
        </p:nvSpPr>
        <p:spPr>
          <a:xfrm>
            <a:off x="914400" y="4279286"/>
            <a:ext cx="72126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685024" cy="655320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/>
          <p:nvPr/>
        </p:nvSpPr>
        <p:spPr>
          <a:xfrm>
            <a:off x="4010200" y="2847450"/>
            <a:ext cx="4809000" cy="1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usine"/>
              <a:buChar char="●"/>
            </a:pPr>
            <a:r>
              <a:rPr b="1" lang="en" sz="20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Actual Load Held: </a:t>
            </a:r>
            <a:r>
              <a:rPr lang="en" sz="20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300.2lbs</a:t>
            </a:r>
            <a:endParaRPr sz="200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usine"/>
              <a:buChar char="○"/>
            </a:pPr>
            <a:r>
              <a:rPr lang="en" sz="20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13.29% less than designed</a:t>
            </a:r>
            <a:endParaRPr sz="200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ctrTitle"/>
          </p:nvPr>
        </p:nvSpPr>
        <p:spPr>
          <a:xfrm>
            <a:off x="914400" y="4279286"/>
            <a:ext cx="72126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Evaluation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404330" y="658442"/>
            <a:ext cx="82296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Why did the Truss Fail Early?</a:t>
            </a:r>
            <a:endParaRPr b="1" sz="3000"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688" y="1490187"/>
            <a:ext cx="2806023" cy="3741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8999" y="1490185"/>
            <a:ext cx="2806023" cy="3741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8288" y="1490175"/>
            <a:ext cx="2806023" cy="374137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 txBox="1"/>
          <p:nvPr/>
        </p:nvSpPr>
        <p:spPr>
          <a:xfrm>
            <a:off x="259688" y="5289600"/>
            <a:ext cx="2805900" cy="15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Members not meeting at same point</a:t>
            </a:r>
            <a:endParaRPr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139" name="Google Shape;139;p23"/>
          <p:cNvSpPr txBox="1"/>
          <p:nvPr/>
        </p:nvSpPr>
        <p:spPr>
          <a:xfrm>
            <a:off x="3168988" y="5289600"/>
            <a:ext cx="2805900" cy="15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Excess solder on top of truss</a:t>
            </a:r>
            <a:endParaRPr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140" name="Google Shape;140;p23"/>
          <p:cNvSpPr txBox="1"/>
          <p:nvPr/>
        </p:nvSpPr>
        <p:spPr>
          <a:xfrm>
            <a:off x="6078288" y="5289600"/>
            <a:ext cx="2805900" cy="15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Double Gusseting</a:t>
            </a:r>
            <a:endParaRPr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69050" y="1491538"/>
            <a:ext cx="2805899" cy="3738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4"/>
          <p:cNvPicPr preferRelativeResize="0"/>
          <p:nvPr/>
        </p:nvPicPr>
        <p:blipFill rotWithShape="1">
          <a:blip r:embed="rId3">
            <a:alphaModFix/>
          </a:blip>
          <a:srcRect b="18699" l="0" r="0" t="0"/>
          <a:stretch/>
        </p:blipFill>
        <p:spPr>
          <a:xfrm>
            <a:off x="1399563" y="1209850"/>
            <a:ext cx="5810325" cy="249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300" y="3528729"/>
            <a:ext cx="7869649" cy="302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 txBox="1"/>
          <p:nvPr>
            <p:ph type="title"/>
          </p:nvPr>
        </p:nvSpPr>
        <p:spPr>
          <a:xfrm>
            <a:off x="404330" y="658442"/>
            <a:ext cx="82296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Which member failed?</a:t>
            </a:r>
            <a:endParaRPr b="1" sz="3000"/>
          </a:p>
        </p:txBody>
      </p:sp>
      <p:sp>
        <p:nvSpPr>
          <p:cNvPr id="149" name="Google Shape;149;p24"/>
          <p:cNvSpPr/>
          <p:nvPr/>
        </p:nvSpPr>
        <p:spPr>
          <a:xfrm>
            <a:off x="4013551" y="4423924"/>
            <a:ext cx="293700" cy="292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4"/>
          <p:cNvSpPr/>
          <p:nvPr/>
        </p:nvSpPr>
        <p:spPr>
          <a:xfrm>
            <a:off x="4941382" y="4138124"/>
            <a:ext cx="345300" cy="343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404330" y="658442"/>
            <a:ext cx="82296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Which member failed?</a:t>
            </a:r>
            <a:endParaRPr b="1" sz="3000"/>
          </a:p>
        </p:txBody>
      </p:sp>
      <p:sp>
        <p:nvSpPr>
          <p:cNvPr id="156" name="Google Shape;156;p25"/>
          <p:cNvSpPr txBox="1"/>
          <p:nvPr/>
        </p:nvSpPr>
        <p:spPr>
          <a:xfrm>
            <a:off x="404325" y="1523999"/>
            <a:ext cx="8380500" cy="19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Critical Buckling for Member 4: </a:t>
            </a:r>
            <a:r>
              <a:rPr lang="en" sz="18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325 lbs</a:t>
            </a:r>
            <a:endParaRPr sz="180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Critical Buckling for Member 11: 135.8 lbs</a:t>
            </a:r>
            <a:endParaRPr sz="180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pic>
        <p:nvPicPr>
          <p:cNvPr id="157" name="Google Shape;157;p25"/>
          <p:cNvPicPr preferRelativeResize="0"/>
          <p:nvPr/>
        </p:nvPicPr>
        <p:blipFill rotWithShape="1">
          <a:blip r:embed="rId3">
            <a:alphaModFix/>
          </a:blip>
          <a:srcRect b="22892" l="1990" r="1855" t="15153"/>
          <a:stretch/>
        </p:blipFill>
        <p:spPr>
          <a:xfrm>
            <a:off x="359088" y="3652950"/>
            <a:ext cx="8425825" cy="288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5"/>
          <p:cNvSpPr/>
          <p:nvPr/>
        </p:nvSpPr>
        <p:spPr>
          <a:xfrm>
            <a:off x="3429025" y="3825350"/>
            <a:ext cx="551400" cy="551400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5"/>
          <p:cNvSpPr/>
          <p:nvPr/>
        </p:nvSpPr>
        <p:spPr>
          <a:xfrm>
            <a:off x="5063550" y="4756475"/>
            <a:ext cx="551400" cy="551400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ctrTitle"/>
          </p:nvPr>
        </p:nvSpPr>
        <p:spPr>
          <a:xfrm>
            <a:off x="921200" y="2012275"/>
            <a:ext cx="7205700" cy="15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Improvements: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b="0" lang="en"/>
              <a:t>Build 2 Trusses</a:t>
            </a:r>
            <a:endParaRPr b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type="ctrTitle"/>
          </p:nvPr>
        </p:nvSpPr>
        <p:spPr>
          <a:xfrm>
            <a:off x="914400" y="4279286"/>
            <a:ext cx="72126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title"/>
          </p:nvPr>
        </p:nvSpPr>
        <p:spPr>
          <a:xfrm>
            <a:off x="404330" y="658442"/>
            <a:ext cx="82296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Objective</a:t>
            </a:r>
            <a:endParaRPr sz="3000"/>
          </a:p>
        </p:txBody>
      </p:sp>
      <p:sp>
        <p:nvSpPr>
          <p:cNvPr id="68" name="Google Shape;68;p13"/>
          <p:cNvSpPr txBox="1"/>
          <p:nvPr>
            <p:ph idx="1" type="body"/>
          </p:nvPr>
        </p:nvSpPr>
        <p:spPr>
          <a:xfrm>
            <a:off x="343225" y="1500000"/>
            <a:ext cx="8290800" cy="48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Learn how to solve problems dealing with stress, strain, etc.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Use a variety of </a:t>
            </a:r>
            <a:r>
              <a:rPr lang="en" sz="2400"/>
              <a:t>analytical</a:t>
            </a:r>
            <a:r>
              <a:rPr lang="en" sz="2400"/>
              <a:t> tools to help us interpret this information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What a truss is and how it’s used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To b</a:t>
            </a:r>
            <a:r>
              <a:rPr lang="en" sz="2400">
                <a:solidFill>
                  <a:schemeClr val="lt1"/>
                </a:solidFill>
              </a:rPr>
              <a:t>uild a brass truss to withstand a specific loading while abiding by several requirements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To expand on the topics we covered in Mechanics of Solids class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ctrTitle"/>
          </p:nvPr>
        </p:nvSpPr>
        <p:spPr>
          <a:xfrm>
            <a:off x="914400" y="4279286"/>
            <a:ext cx="72126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404330" y="658442"/>
            <a:ext cx="82296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Requirements</a:t>
            </a:r>
            <a:endParaRPr sz="2500"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43225" y="1500000"/>
            <a:ext cx="8290800" cy="48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▪"/>
            </a:pPr>
            <a:r>
              <a:rPr lang="en"/>
              <a:t>4” height limit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"/>
              <a:t>15” length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"/>
              <a:t>No more than 2” below the base of the truss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"/>
              <a:t>325 lbs minimum load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"/>
              <a:t>500 lbs maximum load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"/>
              <a:t>Cannot use more than 72” of tubing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ctrTitle"/>
          </p:nvPr>
        </p:nvSpPr>
        <p:spPr>
          <a:xfrm>
            <a:off x="914400" y="4279286"/>
            <a:ext cx="72126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404330" y="658442"/>
            <a:ext cx="82296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a Design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50" y="1172023"/>
            <a:ext cx="4274600" cy="22674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122150" y="3439475"/>
            <a:ext cx="42747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Max Load: 327.8 lbs, Length: 61.25, Strength/Length Ratio: 5.35</a:t>
            </a:r>
            <a:endParaRPr sz="120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6125" y="1172025"/>
            <a:ext cx="4410750" cy="22674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4636125" y="3439475"/>
            <a:ext cx="42747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Max Load: 355 lbs, Length: 62.17, </a:t>
            </a:r>
            <a:r>
              <a:rPr lang="en" sz="12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Strength</a:t>
            </a:r>
            <a:r>
              <a:rPr lang="en" sz="1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/Length Ratio: 5.71</a:t>
            </a:r>
            <a:endParaRPr sz="120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 rotWithShape="1">
          <a:blip r:embed="rId5">
            <a:alphaModFix/>
          </a:blip>
          <a:srcRect b="28957" l="7729" r="8441" t="9496"/>
          <a:stretch/>
        </p:blipFill>
        <p:spPr>
          <a:xfrm>
            <a:off x="122200" y="3948875"/>
            <a:ext cx="4274600" cy="224788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122100" y="6178500"/>
            <a:ext cx="42747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Max Load: 350.0 lbs, Length: 79.1, </a:t>
            </a:r>
            <a:r>
              <a:rPr lang="en" sz="12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Strength</a:t>
            </a:r>
            <a:r>
              <a:rPr lang="en" sz="1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/Length Ratio: 4.42</a:t>
            </a:r>
            <a:endParaRPr sz="120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1475" y="3948875"/>
            <a:ext cx="4380049" cy="224787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4636125" y="6196750"/>
            <a:ext cx="42747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Max Load: 300.3 lbs, Length:69.95, </a:t>
            </a:r>
            <a:r>
              <a:rPr lang="en" sz="12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Strength</a:t>
            </a:r>
            <a:r>
              <a:rPr lang="en" sz="1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/Length Ratio: 4.29</a:t>
            </a:r>
            <a:endParaRPr sz="120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404330" y="658442"/>
            <a:ext cx="82296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Design</a:t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50" y="1209842"/>
            <a:ext cx="5648325" cy="29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3200" y="3712600"/>
            <a:ext cx="5648324" cy="29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/>
        </p:nvSpPr>
        <p:spPr>
          <a:xfrm>
            <a:off x="5770475" y="1852550"/>
            <a:ext cx="3373500" cy="12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Maximum Load:346.2 lbs</a:t>
            </a:r>
            <a:endParaRPr sz="160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Total Length:56.06 in</a:t>
            </a:r>
            <a:endParaRPr sz="160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Strength to Length Ratio:6.18</a:t>
            </a:r>
            <a:endParaRPr sz="160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404330" y="658442"/>
            <a:ext cx="82296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Fabrication Obstacles </a:t>
            </a:r>
            <a:endParaRPr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343225" y="1500000"/>
            <a:ext cx="8290800" cy="48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▪"/>
            </a:pPr>
            <a:r>
              <a:rPr lang="en"/>
              <a:t>Length Miscalculations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"/>
              <a:t>Double Gussets </a:t>
            </a:r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188525" y="2378676"/>
            <a:ext cx="3198375" cy="466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8748" y="2518050"/>
            <a:ext cx="2865399" cy="38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alent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